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sldIdLst>
    <p:sldId id="286" r:id="rId2"/>
    <p:sldId id="287" r:id="rId3"/>
    <p:sldId id="288" r:id="rId4"/>
    <p:sldId id="289" r:id="rId5"/>
    <p:sldId id="290" r:id="rId6"/>
    <p:sldId id="291" r:id="rId7"/>
    <p:sldId id="292" r:id="rId8"/>
    <p:sldId id="293" r:id="rId9"/>
    <p:sldId id="294" r:id="rId10"/>
    <p:sldId id="295" r:id="rId11"/>
    <p:sldId id="296" r:id="rId12"/>
    <p:sldId id="297" r:id="rId13"/>
    <p:sldId id="298" r:id="rId14"/>
    <p:sldId id="299" r:id="rId15"/>
    <p:sldId id="300" r:id="rId16"/>
    <p:sldId id="301" r:id="rId17"/>
    <p:sldId id="302" r:id="rId18"/>
    <p:sldId id="303" r:id="rId19"/>
    <p:sldId id="304" r:id="rId20"/>
    <p:sldId id="305" r:id="rId21"/>
    <p:sldId id="306" r:id="rId22"/>
    <p:sldId id="307" r:id="rId23"/>
    <p:sldId id="308" r:id="rId24"/>
    <p:sldId id="309" r:id="rId2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3" d="100"/>
          <a:sy n="113" d="100"/>
        </p:scale>
        <p:origin x="1554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28800"/>
            <a:ext cx="8229600" cy="4297363"/>
          </a:xfrm>
          <a:prstGeom prst="rect">
            <a:avLst/>
          </a:prstGeom>
        </p:spPr>
        <p:txBody>
          <a:bodyPr/>
          <a:lstStyle>
            <a:lvl1pPr>
              <a:buNone/>
              <a:defRPr sz="2400" baseline="0">
                <a:latin typeface="Arial" pitchFamily="34" charset="0"/>
              </a:defRPr>
            </a:lvl1pPr>
            <a:lvl2pPr marL="742950" indent="-285750" algn="r">
              <a:buNone/>
              <a:tabLst/>
              <a:defRPr sz="1600">
                <a:latin typeface="Arial" pitchFamily="34" charset="0"/>
                <a:cs typeface="Arial" pitchFamily="34" charset="0"/>
              </a:defRPr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 sz="3200" baseline="0">
                <a:latin typeface="Arial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z="1050">
                <a:latin typeface="Arial" pitchFamily="34" charset="0"/>
                <a:cs typeface="Arial" pitchFamily="34" charset="0"/>
              </a:defRPr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ORIZ NO SCREENED DIAMOND copy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5DD4EC-047D-4653-8DBD-16691CCA84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+mj-lt"/>
              </a:rPr>
              <a:t>Which of the following frequency ranges are available for phone operation by Technician licensees?</a:t>
            </a:r>
            <a:endParaRPr lang="en-US" b="0" i="0" u="none" strike="noStrike" baseline="0" dirty="0">
              <a:solidFill>
                <a:prstClr val="black"/>
              </a:solidFill>
              <a:latin typeface="+mj-lt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D6531AD-BCAC-42E5-A841-DE652640D4B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indent="-457200">
              <a:buAutoNum type="alphaUcPeriod"/>
            </a:pPr>
            <a:r>
              <a:rPr lang="pl-PL" dirty="0">
                <a:latin typeface="+mn-lt"/>
              </a:rPr>
              <a:t>28.050 MHz to 28.150 MHz</a:t>
            </a:r>
            <a:endParaRPr lang="en-US" dirty="0">
              <a:latin typeface="+mn-lt"/>
            </a:endParaRPr>
          </a:p>
          <a:p>
            <a:pPr marL="457200" indent="-457200">
              <a:buAutoNum type="alphaUcPeriod"/>
            </a:pPr>
            <a:r>
              <a:rPr lang="pl-PL" dirty="0">
                <a:latin typeface="+mn-lt"/>
              </a:rPr>
              <a:t>28.100 MHz to 28.300 MHz </a:t>
            </a:r>
            <a:endParaRPr lang="en-US" dirty="0">
              <a:latin typeface="+mn-lt"/>
            </a:endParaRPr>
          </a:p>
          <a:p>
            <a:pPr marL="457200" indent="-457200">
              <a:buAutoNum type="alphaUcPeriod"/>
            </a:pPr>
            <a:r>
              <a:rPr lang="pl-PL" dirty="0">
                <a:latin typeface="+mn-lt"/>
              </a:rPr>
              <a:t>28.300 MHz to 28.500 MHz </a:t>
            </a:r>
            <a:endParaRPr lang="en-US" dirty="0">
              <a:latin typeface="+mn-lt"/>
            </a:endParaRPr>
          </a:p>
          <a:p>
            <a:pPr marL="457200" indent="-457200">
              <a:buAutoNum type="alphaUcPeriod"/>
            </a:pPr>
            <a:r>
              <a:rPr lang="pl-PL" dirty="0">
                <a:latin typeface="+mn-lt"/>
              </a:rPr>
              <a:t>28.500 MHz to 28.600 MHz</a:t>
            </a:r>
            <a:endParaRPr lang="en-US" dirty="0">
              <a:latin typeface="+mn-lt"/>
            </a:endParaRPr>
          </a:p>
          <a:p>
            <a:pPr marL="0" indent="0"/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T1B01 HRLM (7 - 9)</a:t>
            </a:r>
          </a:p>
        </p:txBody>
      </p:sp>
    </p:spTree>
    <p:extLst>
      <p:ext uri="{BB962C8B-B14F-4D97-AF65-F5344CB8AC3E}">
        <p14:creationId xmlns:p14="http://schemas.microsoft.com/office/powerpoint/2010/main" val="377392031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64D4CC-425E-434E-AEC7-53BE2C1FD4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+mj-lt"/>
              </a:rPr>
              <a:t>How may amateurs use the 219 to 220 MHz segment of 1.25 meter band?</a:t>
            </a:r>
            <a:endParaRPr lang="en-US" b="0" i="0" u="none" strike="noStrike" baseline="0" dirty="0">
              <a:solidFill>
                <a:prstClr val="black"/>
              </a:solidFill>
              <a:latin typeface="Times New Roman" panose="02020603050405020304" pitchFamily="18" charset="0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B34B959-83B3-462E-8EEF-36CF6BB0963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A. Spread spectrum only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B. Fast-scan television only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C. Emergency traffic only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D. Fixed digital message forwarding systems only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(D) FCC Rule: [97.305(c)] T1B05 HRLM (7 - 11)</a:t>
            </a:r>
          </a:p>
        </p:txBody>
      </p:sp>
    </p:spTree>
    <p:extLst>
      <p:ext uri="{BB962C8B-B14F-4D97-AF65-F5344CB8AC3E}">
        <p14:creationId xmlns:p14="http://schemas.microsoft.com/office/powerpoint/2010/main" val="414650920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113CD5-8E91-41AC-8ED1-C5E1D955EC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On which HF bands does a Technician class operator have phone privileges?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880E429-94F9-4967-9958-1C19C667B30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A. None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B. 10 meter band only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C. 80 meter, 40 meter, 15 meter and 10 meter bands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D. 30 meter band only</a:t>
            </a:r>
          </a:p>
          <a:p>
            <a:r>
              <a:rPr lang="de-DE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FCC Rule: [97.301(e), 97.305] T1B06 HRLM (7 - 9)</a:t>
            </a:r>
          </a:p>
        </p:txBody>
      </p:sp>
    </p:spTree>
    <p:extLst>
      <p:ext uri="{BB962C8B-B14F-4D97-AF65-F5344CB8AC3E}">
        <p14:creationId xmlns:p14="http://schemas.microsoft.com/office/powerpoint/2010/main" val="89381763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2EE1E8-DE3F-4636-9330-8BF1777BD9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On which HF bands does a Technician class operator have phone privileges?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11C22E3-8A6F-427C-BD19-DD787A59CD4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A. None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B. 10 meter band only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C. 80 meter, 40 meter, 15 meter and 10 meter bands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D. 30 meter band only</a:t>
            </a:r>
          </a:p>
          <a:p>
            <a:r>
              <a:rPr lang="de-DE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(B) FCC Rule: [97.301(e), 97.305] T1B06 HRLM (7 - 9)</a:t>
            </a:r>
          </a:p>
        </p:txBody>
      </p:sp>
    </p:spTree>
    <p:extLst>
      <p:ext uri="{BB962C8B-B14F-4D97-AF65-F5344CB8AC3E}">
        <p14:creationId xmlns:p14="http://schemas.microsoft.com/office/powerpoint/2010/main" val="149330010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7B88B1-0B93-49FD-89B8-6F15E2F5AE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Which of the following VHF/UHF frequency ranges are limited to CW only?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4FC0E3-F97A-4CB7-ACFF-C18BD8A8D99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A. 50.0 MHz to 50.1 MHz and 144.0 MHz to 144.1 MHz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B. 219 MHz to 220 MHz and 420.0 MHz to 420.1 MHz</a:t>
            </a:r>
          </a:p>
          <a:p>
            <a:r>
              <a:rPr lang="pl-PL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C. 902.0 MHz to 902.1 MHZ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D. All of these choices are correct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FCC Rule: [97.305(a),(c)] T1B07 HRLM (7 - 11)</a:t>
            </a:r>
          </a:p>
        </p:txBody>
      </p:sp>
    </p:spTree>
    <p:extLst>
      <p:ext uri="{BB962C8B-B14F-4D97-AF65-F5344CB8AC3E}">
        <p14:creationId xmlns:p14="http://schemas.microsoft.com/office/powerpoint/2010/main" val="352004410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77C2DC-F55A-4F51-BFB1-3E186D6FCF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Which of the following VHF/UHF frequency ranges are limited to CW only?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B9FFA17-58C4-47BF-8814-40AEE312A21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A. 50.0 MHz to 50.1 MHz and 144.0 MHz to 144.1 MHz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B. 219 MHz to 220 MHz and 420.0 MHz to 420.1 MHz</a:t>
            </a:r>
          </a:p>
          <a:p>
            <a:r>
              <a:rPr lang="pl-PL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C. 902.0 MHz to 902.1 MHZ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D. All of these choices are correct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(A) FCC Rule: [97.305(a),(c)] T1B07 HRLM (7 - 11)</a:t>
            </a:r>
          </a:p>
        </p:txBody>
      </p:sp>
    </p:spTree>
    <p:extLst>
      <p:ext uri="{BB962C8B-B14F-4D97-AF65-F5344CB8AC3E}">
        <p14:creationId xmlns:p14="http://schemas.microsoft.com/office/powerpoint/2010/main" val="158027027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E8BDFE-CE88-4C6A-A27D-8213914F77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+mj-lt"/>
              </a:rPr>
              <a:t>How are US amateurs restricted in segments of bands where the Amateur Radio Service is secondary?</a:t>
            </a:r>
            <a:endParaRPr lang="en-US" b="0" i="0" u="none" strike="noStrike" baseline="0" dirty="0">
              <a:solidFill>
                <a:prstClr val="black"/>
              </a:solidFill>
              <a:latin typeface="+mj-lt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790ECF0-4CD0-4FD1-914A-DC28E175893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2362200"/>
            <a:ext cx="8229600" cy="3763963"/>
          </a:xfrm>
        </p:spPr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A. U.S. amateurs may find non-amateur stations in those portions, and must avoid interfering with them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B. U.S. amateurs must give foreign amateur stations priority in those portions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C. International communications are not permitted in those portions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D. Digital transmissions are not permitted in those portions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FCC Rule: [97.303] T1B08 HRLM (7 - 13)</a:t>
            </a:r>
          </a:p>
        </p:txBody>
      </p:sp>
    </p:spTree>
    <p:extLst>
      <p:ext uri="{BB962C8B-B14F-4D97-AF65-F5344CB8AC3E}">
        <p14:creationId xmlns:p14="http://schemas.microsoft.com/office/powerpoint/2010/main" val="87933773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905AA2-2DD9-4021-B9A0-22DA5BA8B7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+mj-lt"/>
              </a:rPr>
              <a:t>How are US amateurs restricted in segments of bands where the Amateur Radio Service is secondary?</a:t>
            </a:r>
            <a:endParaRPr lang="en-US" b="0" i="0" u="none" strike="noStrike" baseline="0" dirty="0">
              <a:solidFill>
                <a:prstClr val="black"/>
              </a:solidFill>
              <a:latin typeface="Times New Roman" panose="02020603050405020304" pitchFamily="18" charset="0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4E4A771-55D3-42D9-8951-2562583C55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2362200"/>
            <a:ext cx="8229600" cy="3763963"/>
          </a:xfrm>
        </p:spPr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A. U.S. amateurs may find non-amateur stations in those portions, and must avoid interfering with them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B. U.S. amateurs must give foreign amateur stations priority in those portions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C. International communications are not permitted in those portions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D. Digital transmissions are not permitted in those portions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(A) FCC Rule: [97.303] T1B08 HRLM (7 - 13)</a:t>
            </a:r>
          </a:p>
        </p:txBody>
      </p:sp>
    </p:spTree>
    <p:extLst>
      <p:ext uri="{BB962C8B-B14F-4D97-AF65-F5344CB8AC3E}">
        <p14:creationId xmlns:p14="http://schemas.microsoft.com/office/powerpoint/2010/main" val="125684262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27BDD2-BEB4-466F-B446-934A9C9449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Why should you not set your transmit frequency to be exactly at the edge of an amateur band or sub-band?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2E247C6-2359-4A28-8514-4B78B346CE4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A. To allow for calibration error in the transmitter frequency display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B. So that modulation sidebands do not extend beyond the band edge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C. To allow for transmitter frequency drift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D. All of these choices are correct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FCC Rule: [97.101(a), 97.301(a-e)] T1B09 HRLM (5 - 7)</a:t>
            </a:r>
          </a:p>
        </p:txBody>
      </p:sp>
    </p:spTree>
    <p:extLst>
      <p:ext uri="{BB962C8B-B14F-4D97-AF65-F5344CB8AC3E}">
        <p14:creationId xmlns:p14="http://schemas.microsoft.com/office/powerpoint/2010/main" val="391127444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7C27AD-B399-40FB-8313-BDC744F583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Why should you not set your transmit frequency to be exactly at the edge of an amateur band or sub-band?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892132D-E856-42B7-9AC0-473940AFE35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A. To allow for calibration error in the transmitter frequency display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B. So that modulation sidebands do not extend beyond the band edge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C. To allow for transmitter frequency drift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D. All of these choices are correct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(D) FCC Rule: [97.101(a), 97.301(a-e)] T1B09 HRLM (5 - 7)</a:t>
            </a:r>
          </a:p>
        </p:txBody>
      </p:sp>
    </p:spTree>
    <p:extLst>
      <p:ext uri="{BB962C8B-B14F-4D97-AF65-F5344CB8AC3E}">
        <p14:creationId xmlns:p14="http://schemas.microsoft.com/office/powerpoint/2010/main" val="252919473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06EAE2-7009-4111-A94F-AAA4CB121A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+mj-lt"/>
              </a:rPr>
              <a:t>Where may SSB phone be used in amateur bands above 50 MHz?</a:t>
            </a:r>
            <a:endParaRPr lang="en-US" b="0" i="0" u="none" strike="noStrike" baseline="0" dirty="0">
              <a:solidFill>
                <a:prstClr val="black"/>
              </a:solidFill>
              <a:latin typeface="+mj-lt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E426EB4-8303-4638-A567-1BE7AAC4F05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Only in sub-bands allocated to General class or higher licensees </a:t>
            </a:r>
          </a:p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Only on repeaters </a:t>
            </a:r>
          </a:p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In at least some segment of all these bands </a:t>
            </a:r>
          </a:p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On any band if the power is limited to 25 watts</a:t>
            </a:r>
          </a:p>
          <a:p>
            <a:r>
              <a:rPr lang="de-DE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FCC Rule: [97.305(c)] T1B10 HRLM (6 - 1)</a:t>
            </a:r>
          </a:p>
        </p:txBody>
      </p:sp>
    </p:spTree>
    <p:extLst>
      <p:ext uri="{BB962C8B-B14F-4D97-AF65-F5344CB8AC3E}">
        <p14:creationId xmlns:p14="http://schemas.microsoft.com/office/powerpoint/2010/main" val="4479721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3190E4-E8A0-4BAB-B4E8-DB83F8CCE5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+mj-lt"/>
              </a:rPr>
              <a:t>Which of the following frequency ranges are available for phone operation by Technician licensees?</a:t>
            </a:r>
            <a:endParaRPr lang="en-US" b="0" i="0" u="none" strike="noStrike" baseline="0" dirty="0">
              <a:solidFill>
                <a:prstClr val="black"/>
              </a:solidFill>
              <a:latin typeface="Times New Roman" panose="02020603050405020304" pitchFamily="18" charset="0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AF4F010-D370-43C6-970D-1471B8E6380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indent="-457200">
              <a:buAutoNum type="alphaUcPeriod"/>
            </a:pPr>
            <a:r>
              <a:rPr lang="pl-PL" dirty="0">
                <a:latin typeface="+mn-lt"/>
              </a:rPr>
              <a:t>28.050 MHz to 28.150 MHz</a:t>
            </a:r>
            <a:endParaRPr lang="en-US" dirty="0">
              <a:latin typeface="+mn-lt"/>
            </a:endParaRPr>
          </a:p>
          <a:p>
            <a:pPr marL="457200" indent="-457200">
              <a:buAutoNum type="alphaUcPeriod"/>
            </a:pPr>
            <a:r>
              <a:rPr lang="pl-PL" dirty="0">
                <a:latin typeface="+mn-lt"/>
              </a:rPr>
              <a:t>28.100 MHz to 28.300 MHz </a:t>
            </a:r>
            <a:endParaRPr lang="en-US" dirty="0">
              <a:latin typeface="+mn-lt"/>
            </a:endParaRPr>
          </a:p>
          <a:p>
            <a:pPr marL="457200" indent="-457200">
              <a:buAutoNum type="alphaUcPeriod"/>
            </a:pPr>
            <a:r>
              <a:rPr lang="pl-PL" dirty="0">
                <a:latin typeface="+mn-lt"/>
              </a:rPr>
              <a:t>28.300 MHz to 28.500 MHz </a:t>
            </a:r>
            <a:endParaRPr lang="en-US" dirty="0">
              <a:latin typeface="+mn-lt"/>
            </a:endParaRPr>
          </a:p>
          <a:p>
            <a:pPr marL="457200" indent="-457200">
              <a:buAutoNum type="alphaUcPeriod"/>
            </a:pPr>
            <a:r>
              <a:rPr lang="pl-PL" dirty="0">
                <a:latin typeface="+mn-lt"/>
              </a:rPr>
              <a:t>28.500 MHz to 28.600 MHz</a:t>
            </a:r>
            <a:endParaRPr lang="en-US" dirty="0">
              <a:latin typeface="+mn-lt"/>
            </a:endParaRPr>
          </a:p>
          <a:p>
            <a:r>
              <a:rPr lang="de-DE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(C)  T1B01 HRLM (7 - 9)</a:t>
            </a:r>
          </a:p>
        </p:txBody>
      </p:sp>
    </p:spTree>
    <p:extLst>
      <p:ext uri="{BB962C8B-B14F-4D97-AF65-F5344CB8AC3E}">
        <p14:creationId xmlns:p14="http://schemas.microsoft.com/office/powerpoint/2010/main" val="321493976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69C03B-73F9-41BF-A65D-A849257A3B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+mj-lt"/>
              </a:rPr>
              <a:t>Where may SSB phone be used in amateur bands above 50 MHz?</a:t>
            </a:r>
            <a:endParaRPr lang="en-US" b="0" i="0" u="none" strike="noStrike" baseline="0" dirty="0">
              <a:solidFill>
                <a:prstClr val="black"/>
              </a:solidFill>
              <a:latin typeface="Times New Roman" panose="02020603050405020304" pitchFamily="18" charset="0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57A5C1A-8352-4910-A736-C9D4F5A9D47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Only in sub-bands allocated to General class or higher licensees </a:t>
            </a:r>
          </a:p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Only on repeaters </a:t>
            </a:r>
          </a:p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In at least some segment of all these bands </a:t>
            </a:r>
          </a:p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On any band if the power is limited to 25 watts</a:t>
            </a:r>
          </a:p>
          <a:p>
            <a:pPr marL="0" indent="0"/>
            <a:r>
              <a:rPr lang="de-DE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(C) FCC Rule: [97.305(c)] T1B10 HRLM (6 - 1)</a:t>
            </a:r>
          </a:p>
        </p:txBody>
      </p:sp>
    </p:spTree>
    <p:extLst>
      <p:ext uri="{BB962C8B-B14F-4D97-AF65-F5344CB8AC3E}">
        <p14:creationId xmlns:p14="http://schemas.microsoft.com/office/powerpoint/2010/main" val="250465480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A49F99-A519-4ACA-ABDC-BB4C62C42E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What is the maximum peak envelope power output for Technician class operators using their assigned portions of the HF bands?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BA4979C-DEEC-4428-950D-5600CF37B0F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A. 200 watts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B. 100 watts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C. 50 watts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D. 10 watts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FCC Rule: [97.313] T1B11 HRLM (7 - 12)</a:t>
            </a:r>
          </a:p>
        </p:txBody>
      </p:sp>
    </p:spTree>
    <p:extLst>
      <p:ext uri="{BB962C8B-B14F-4D97-AF65-F5344CB8AC3E}">
        <p14:creationId xmlns:p14="http://schemas.microsoft.com/office/powerpoint/2010/main" val="369519104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A5A9EF-D9D0-41B5-8365-F59BD4575D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What is the maximum peak envelope power output for Technician class operators using their assigned portions of the HF bands?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F585D0D-23E6-4F66-81E4-8F2F118DE1A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A. 200 watts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B. 100 watts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C. 50 watts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D. 10 watts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(A) FCC Rule: [97.313] T1B11 HRLM (7 - 12)</a:t>
            </a:r>
          </a:p>
        </p:txBody>
      </p:sp>
    </p:spTree>
    <p:extLst>
      <p:ext uri="{BB962C8B-B14F-4D97-AF65-F5344CB8AC3E}">
        <p14:creationId xmlns:p14="http://schemas.microsoft.com/office/powerpoint/2010/main" val="172422575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E52EC0-6FE4-49F5-AD84-68437E67AB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Except for some specific restrictions, what is the maximum peak envelope power output for Technician class operators using frequencies above 30 MHz?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3CA2BF1-783F-4EB0-8199-17AAB9EFD59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2286000"/>
            <a:ext cx="8229600" cy="3840163"/>
          </a:xfrm>
        </p:spPr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A. 50 watts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B. 100 watts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C. 500 watts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D. 1500 watts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FCC Rule: [97.313(b)] T1B12 HRLM (7 - 12)</a:t>
            </a:r>
          </a:p>
        </p:txBody>
      </p:sp>
    </p:spTree>
    <p:extLst>
      <p:ext uri="{BB962C8B-B14F-4D97-AF65-F5344CB8AC3E}">
        <p14:creationId xmlns:p14="http://schemas.microsoft.com/office/powerpoint/2010/main" val="214123499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FA9453-7DB6-4C21-B619-B4F4AAF48A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Except for some specific restrictions, what is the maximum peak envelope power output for Technician class operators using frequencies above 30 MHz?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E5C6F54-9C55-4D88-9CCB-1F45104EE35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2286000"/>
            <a:ext cx="8229600" cy="3840163"/>
          </a:xfrm>
        </p:spPr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A. 50 watts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B. 100 watts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C. 500 watts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D. 1500 watts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(D) FCC Rule: [97.313(b)] T1B12 HRLM (7 - 12)</a:t>
            </a:r>
          </a:p>
          <a:p>
            <a:endParaRPr lang="en-US" b="0" i="0" u="none" strike="noStrike" baseline="0" dirty="0">
              <a:solidFill>
                <a:prstClr val="black"/>
              </a:solidFill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98757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8A7F40-D6BD-40FD-BEDC-1F24FDECC7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+mj-lt"/>
              </a:rPr>
              <a:t>Which amateurs may contact the International Space Station (ISS) on VHF bands?</a:t>
            </a:r>
            <a:endParaRPr lang="en-US" b="0" i="0" u="none" strike="noStrike" baseline="0" dirty="0">
              <a:solidFill>
                <a:prstClr val="black"/>
              </a:solidFill>
              <a:latin typeface="+mj-lt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110C6E7-658E-4ADD-88A1-EBCC3FE2679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2362200"/>
            <a:ext cx="8229600" cy="3763963"/>
          </a:xfrm>
        </p:spPr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A. </a:t>
            </a:r>
            <a:r>
              <a:rPr lang="en-US" dirty="0">
                <a:latin typeface="+mn-lt"/>
              </a:rPr>
              <a:t>Any amateur holding a General class or higher license</a:t>
            </a:r>
            <a:endParaRPr lang="en-US" b="0" i="0" u="none" strike="noStrike" baseline="0" dirty="0">
              <a:solidFill>
                <a:prstClr val="black"/>
              </a:solidFill>
              <a:latin typeface="Times New Roman" panose="02020603050405020304" pitchFamily="18" charset="0"/>
            </a:endParaRP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B. Any amateur holding a Technician or higher-class license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C. </a:t>
            </a:r>
            <a:r>
              <a:rPr lang="en-US" dirty="0">
                <a:latin typeface="+mn-lt"/>
              </a:rPr>
              <a:t>Any amateur holding a General class or higher license who has applied for and received approval from NASA</a:t>
            </a:r>
            <a:endParaRPr lang="en-US" b="0" i="0" u="none" strike="noStrike" baseline="0" dirty="0">
              <a:solidFill>
                <a:prstClr val="black"/>
              </a:solidFill>
              <a:latin typeface="Times New Roman" panose="02020603050405020304" pitchFamily="18" charset="0"/>
            </a:endParaRP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D. </a:t>
            </a:r>
            <a:r>
              <a:rPr lang="en-US" dirty="0">
                <a:latin typeface="+mn-lt"/>
              </a:rPr>
              <a:t>Any amateur holding a Technician class or higher license who has applied for and received approval from NASA</a:t>
            </a:r>
            <a:endParaRPr lang="en-US" b="0" i="0" u="none" strike="noStrike" baseline="0" dirty="0">
              <a:solidFill>
                <a:prstClr val="black"/>
              </a:solidFill>
              <a:latin typeface="Times New Roman" panose="02020603050405020304" pitchFamily="18" charset="0"/>
            </a:endParaRP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FCC Rule: [97.301, 97.207(c)] T1B02 HRLM (6 - 22)</a:t>
            </a:r>
          </a:p>
        </p:txBody>
      </p:sp>
    </p:spTree>
    <p:extLst>
      <p:ext uri="{BB962C8B-B14F-4D97-AF65-F5344CB8AC3E}">
        <p14:creationId xmlns:p14="http://schemas.microsoft.com/office/powerpoint/2010/main" val="40102148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58045C-00BD-41BE-8535-16140A716E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+mj-lt"/>
              </a:rPr>
              <a:t>Which amateurs may contact the International Space Station (ISS) on VHF bands?</a:t>
            </a:r>
            <a:endParaRPr lang="en-US" b="0" i="0" u="none" strike="noStrike" baseline="0" dirty="0">
              <a:solidFill>
                <a:prstClr val="black"/>
              </a:solidFill>
              <a:latin typeface="Times New Roman" panose="02020603050405020304" pitchFamily="18" charset="0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D843716-CD2B-4AC3-BD53-41B3D4064D9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2362200"/>
            <a:ext cx="8229600" cy="3763963"/>
          </a:xfrm>
        </p:spPr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A. </a:t>
            </a:r>
            <a:r>
              <a:rPr lang="en-US" dirty="0">
                <a:latin typeface="+mn-lt"/>
              </a:rPr>
              <a:t>Any amateur holding a General class or higher license</a:t>
            </a:r>
            <a:endParaRPr lang="en-US" b="0" i="0" u="none" strike="noStrike" baseline="0" dirty="0">
              <a:solidFill>
                <a:prstClr val="black"/>
              </a:solidFill>
              <a:latin typeface="+mn-lt"/>
            </a:endParaRP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B. Any amateur holding a Technician or higher-class license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C. </a:t>
            </a:r>
            <a:r>
              <a:rPr lang="en-US" dirty="0">
                <a:latin typeface="+mn-lt"/>
              </a:rPr>
              <a:t>Any amateur holding a General class or higher license who has applied for and received approval from NASA</a:t>
            </a:r>
          </a:p>
          <a:p>
            <a:r>
              <a:rPr lang="en-US" dirty="0">
                <a:latin typeface="+mn-lt"/>
              </a:rPr>
              <a:t>D. Any amateur holding a Technician class or higher license who has applied for and received approval from NASA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(B) FCC Rule: [97.301, 97.207(c)] T1B02 HRLM (6 - 22)</a:t>
            </a:r>
          </a:p>
        </p:txBody>
      </p:sp>
    </p:spTree>
    <p:extLst>
      <p:ext uri="{BB962C8B-B14F-4D97-AF65-F5344CB8AC3E}">
        <p14:creationId xmlns:p14="http://schemas.microsoft.com/office/powerpoint/2010/main" val="29362962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217730-EF61-499B-AB8B-AD5054EFA1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Which frequency is within the 6 meter amateur band?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31A50AE-7282-4E63-985C-595FB255B7B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A. 49.00 MHz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B. 52.525 MHz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C. 28.50 MHz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D. 222.15 MHz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FCC Rule: [97.301(a)] T1B03 HRLM (7 - 9)</a:t>
            </a:r>
          </a:p>
        </p:txBody>
      </p:sp>
    </p:spTree>
    <p:extLst>
      <p:ext uri="{BB962C8B-B14F-4D97-AF65-F5344CB8AC3E}">
        <p14:creationId xmlns:p14="http://schemas.microsoft.com/office/powerpoint/2010/main" val="10383957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98AA74-C7AD-419B-8C8F-AE53A441BE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Which frequency is within the 6 meter amateur band?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007E8B1-76EE-4B12-8D1E-0F1F72A74CB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A. 49.00 MHz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B. 52.525 MHz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C. 28.50 MHz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D. 222.15 MHz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(B) FCC Rule: [97.301(a)] T1B03 HRLM (7 - 9)</a:t>
            </a:r>
          </a:p>
        </p:txBody>
      </p:sp>
    </p:spTree>
    <p:extLst>
      <p:ext uri="{BB962C8B-B14F-4D97-AF65-F5344CB8AC3E}">
        <p14:creationId xmlns:p14="http://schemas.microsoft.com/office/powerpoint/2010/main" val="90063149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DEECFB-913A-4571-8A45-C2C69E0D6B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+mj-lt"/>
              </a:rPr>
              <a:t>Which amateur band includes 146.52 MHz?</a:t>
            </a:r>
            <a:endParaRPr lang="en-US" b="0" i="0" u="none" strike="noStrike" baseline="0" dirty="0">
              <a:solidFill>
                <a:prstClr val="black"/>
              </a:solidFill>
              <a:latin typeface="+mj-lt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69EA4C6-71FC-4234-8E9D-F26C1C395E2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A. </a:t>
            </a:r>
            <a:r>
              <a:rPr lang="en-US" dirty="0">
                <a:solidFill>
                  <a:prstClr val="black"/>
                </a:solidFill>
                <a:latin typeface="Times New Roman" panose="02020603050405020304" pitchFamily="18" charset="0"/>
              </a:rPr>
              <a:t>6</a:t>
            </a:r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 meter band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B. 20 meter band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C. </a:t>
            </a:r>
            <a:r>
              <a:rPr lang="en-US" dirty="0">
                <a:latin typeface="+mn-lt"/>
              </a:rPr>
              <a:t>70 centimeters</a:t>
            </a:r>
            <a:endParaRPr lang="en-US" b="0" i="0" u="none" strike="noStrike" baseline="0" dirty="0">
              <a:solidFill>
                <a:prstClr val="black"/>
              </a:solidFill>
              <a:latin typeface="+mn-lt"/>
            </a:endParaRP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D. </a:t>
            </a:r>
            <a:r>
              <a:rPr lang="en-US" dirty="0">
                <a:solidFill>
                  <a:prstClr val="black"/>
                </a:solidFill>
                <a:latin typeface="Times New Roman" panose="02020603050405020304" pitchFamily="18" charset="0"/>
              </a:rPr>
              <a:t>2</a:t>
            </a:r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 meter band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FCC Rule: [97.301(a)] T1B04 HRLM (7 - 9)</a:t>
            </a:r>
          </a:p>
        </p:txBody>
      </p:sp>
    </p:spTree>
    <p:extLst>
      <p:ext uri="{BB962C8B-B14F-4D97-AF65-F5344CB8AC3E}">
        <p14:creationId xmlns:p14="http://schemas.microsoft.com/office/powerpoint/2010/main" val="277585844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5606F8-8745-4BAE-8E30-1F6FBBAC3C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+mj-lt"/>
              </a:rPr>
              <a:t>Which amateur band includes 146.52 MHz?</a:t>
            </a:r>
            <a:endParaRPr lang="en-US" b="0" i="0" u="none" strike="noStrike" baseline="0" dirty="0">
              <a:solidFill>
                <a:prstClr val="black"/>
              </a:solidFill>
              <a:latin typeface="Times New Roman" panose="02020603050405020304" pitchFamily="18" charset="0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3081F79-2BA9-4219-B363-7B6123E7D72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A. 6 meter band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B. 20 meter band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C. </a:t>
            </a:r>
            <a:r>
              <a:rPr lang="en-US" dirty="0">
                <a:latin typeface="+mn-lt"/>
              </a:rPr>
              <a:t>70 centimeters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D. </a:t>
            </a:r>
            <a:r>
              <a:rPr lang="en-US" dirty="0">
                <a:solidFill>
                  <a:prstClr val="black"/>
                </a:solidFill>
                <a:latin typeface="Times New Roman" panose="02020603050405020304" pitchFamily="18" charset="0"/>
              </a:rPr>
              <a:t>2</a:t>
            </a:r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 meter band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(D) FCC Rule: [97.301(a)] T1B04 HRLM (7 - 9)</a:t>
            </a:r>
          </a:p>
        </p:txBody>
      </p:sp>
    </p:spTree>
    <p:extLst>
      <p:ext uri="{BB962C8B-B14F-4D97-AF65-F5344CB8AC3E}">
        <p14:creationId xmlns:p14="http://schemas.microsoft.com/office/powerpoint/2010/main" val="374601682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9D5798-CE87-42B7-9F48-CE6C0525D1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+mj-lt"/>
              </a:rPr>
              <a:t>How may amateurs use the 219 to 220 MHz segment of 1.25 meter band?</a:t>
            </a:r>
            <a:endParaRPr lang="en-US" b="0" i="0" u="none" strike="noStrike" baseline="0" dirty="0">
              <a:solidFill>
                <a:prstClr val="black"/>
              </a:solidFill>
              <a:latin typeface="+mj-lt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5E9188D-D06C-457B-A683-72151F629B1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A. Spread spectrum only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B. Fast-scan television only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C. Emergency traffic only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D. Fixed digital message forwarding systems only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FCC Rule: [97.305(c)] T1B05 HRLM (7 - 11)</a:t>
            </a:r>
          </a:p>
        </p:txBody>
      </p:sp>
    </p:spTree>
    <p:extLst>
      <p:ext uri="{BB962C8B-B14F-4D97-AF65-F5344CB8AC3E}">
        <p14:creationId xmlns:p14="http://schemas.microsoft.com/office/powerpoint/2010/main" val="2695698788"/>
      </p:ext>
    </p:extLst>
  </p:cSld>
  <p:clrMapOvr>
    <a:masterClrMapping/>
  </p:clrMapOvr>
</p:sld>
</file>

<file path=ppt/theme/theme1.xml><?xml version="1.0" encoding="utf-8"?>
<a:theme xmlns:a="http://schemas.openxmlformats.org/drawingml/2006/main" name="Module Theme">
  <a:themeElements>
    <a:clrScheme name="HORIZ NO SCREENED DIAMOND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HORIZ NO SCREENED DIAMOND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HORIZ NO SCREENED DIAMOND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HORIZ NO SCREENED DIAMOND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ORIZ NO SCREENED DIAMOND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ORIZ NO SCREENED DIAMOND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ORIZ NO SCREENED DIAMOND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ORIZ NO SCREENED DIAMOND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ORIZ NO SCREENED DIAMOND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 Theme</Template>
  <TotalTime>132</TotalTime>
  <Words>1508</Words>
  <Application>Microsoft Office PowerPoint</Application>
  <PresentationFormat>On-screen Show (4:3)</PresentationFormat>
  <Paragraphs>144</Paragraphs>
  <Slides>24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7" baseType="lpstr">
      <vt:lpstr>Arial</vt:lpstr>
      <vt:lpstr>Times New Roman</vt:lpstr>
      <vt:lpstr>Module Theme</vt:lpstr>
      <vt:lpstr>Which of the following frequency ranges are available for phone operation by Technician licensees?</vt:lpstr>
      <vt:lpstr>Which of the following frequency ranges are available for phone operation by Technician licensees?</vt:lpstr>
      <vt:lpstr>Which amateurs may contact the International Space Station (ISS) on VHF bands?</vt:lpstr>
      <vt:lpstr>Which amateurs may contact the International Space Station (ISS) on VHF bands?</vt:lpstr>
      <vt:lpstr>Which frequency is within the 6 meter amateur band?</vt:lpstr>
      <vt:lpstr>Which frequency is within the 6 meter amateur band?</vt:lpstr>
      <vt:lpstr>Which amateur band includes 146.52 MHz?</vt:lpstr>
      <vt:lpstr>Which amateur band includes 146.52 MHz?</vt:lpstr>
      <vt:lpstr>How may amateurs use the 219 to 220 MHz segment of 1.25 meter band?</vt:lpstr>
      <vt:lpstr>How may amateurs use the 219 to 220 MHz segment of 1.25 meter band?</vt:lpstr>
      <vt:lpstr>On which HF bands does a Technician class operator have phone privileges?</vt:lpstr>
      <vt:lpstr>On which HF bands does a Technician class operator have phone privileges?</vt:lpstr>
      <vt:lpstr>Which of the following VHF/UHF frequency ranges are limited to CW only?</vt:lpstr>
      <vt:lpstr>Which of the following VHF/UHF frequency ranges are limited to CW only?</vt:lpstr>
      <vt:lpstr>How are US amateurs restricted in segments of bands where the Amateur Radio Service is secondary?</vt:lpstr>
      <vt:lpstr>How are US amateurs restricted in segments of bands where the Amateur Radio Service is secondary?</vt:lpstr>
      <vt:lpstr>Why should you not set your transmit frequency to be exactly at the edge of an amateur band or sub-band?</vt:lpstr>
      <vt:lpstr>Why should you not set your transmit frequency to be exactly at the edge of an amateur band or sub-band?</vt:lpstr>
      <vt:lpstr>Where may SSB phone be used in amateur bands above 50 MHz?</vt:lpstr>
      <vt:lpstr>Where may SSB phone be used in amateur bands above 50 MHz?</vt:lpstr>
      <vt:lpstr>What is the maximum peak envelope power output for Technician class operators using their assigned portions of the HF bands?</vt:lpstr>
      <vt:lpstr>What is the maximum peak envelope power output for Technician class operators using their assigned portions of the HF bands?</vt:lpstr>
      <vt:lpstr>Except for some specific restrictions, what is the maximum peak envelope power output for Technician class operators using frequencies above 30 MHz?</vt:lpstr>
      <vt:lpstr>Except for some specific restrictions, what is the maximum peak envelope power output for Technician class operators using frequencies above 30 MHz?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Which of the following is a safety hazard of a 12 voltage storage battery?</dc:title>
  <dc:creator>Ward Silver</dc:creator>
  <cp:lastModifiedBy>Flynn, Ally, KM3ALF</cp:lastModifiedBy>
  <cp:revision>54</cp:revision>
  <dcterms:created xsi:type="dcterms:W3CDTF">2014-03-12T18:09:47Z</dcterms:created>
  <dcterms:modified xsi:type="dcterms:W3CDTF">2022-05-26T15:38:13Z</dcterms:modified>
</cp:coreProperties>
</file>